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67" r:id="rId4"/>
    <p:sldId id="258" r:id="rId5"/>
    <p:sldId id="263" r:id="rId6"/>
    <p:sldId id="262" r:id="rId7"/>
    <p:sldId id="264" r:id="rId8"/>
    <p:sldId id="266" r:id="rId9"/>
    <p:sldId id="276" r:id="rId10"/>
    <p:sldId id="269" r:id="rId11"/>
    <p:sldId id="270" r:id="rId12"/>
    <p:sldId id="274" r:id="rId13"/>
    <p:sldId id="268" r:id="rId14"/>
    <p:sldId id="271" r:id="rId15"/>
    <p:sldId id="272" r:id="rId16"/>
    <p:sldId id="273" r:id="rId17"/>
    <p:sldId id="275" r:id="rId18"/>
    <p:sldId id="265" r:id="rId19"/>
    <p:sldId id="278" r:id="rId20"/>
    <p:sldId id="277" r:id="rId2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701B3E6-3D3A-4336-97A4-42E277B9C2FF}">
          <p14:sldIdLst>
            <p14:sldId id="256"/>
            <p14:sldId id="257"/>
            <p14:sldId id="267"/>
            <p14:sldId id="258"/>
            <p14:sldId id="263"/>
            <p14:sldId id="262"/>
            <p14:sldId id="264"/>
            <p14:sldId id="266"/>
            <p14:sldId id="276"/>
            <p14:sldId id="269"/>
            <p14:sldId id="270"/>
            <p14:sldId id="274"/>
            <p14:sldId id="268"/>
            <p14:sldId id="271"/>
            <p14:sldId id="272"/>
            <p14:sldId id="273"/>
            <p14:sldId id="275"/>
            <p14:sldId id="265"/>
            <p14:sldId id="278"/>
            <p14:sldId id="27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8713" autoAdjust="0"/>
  </p:normalViewPr>
  <p:slideViewPr>
    <p:cSldViewPr snapToGrid="0">
      <p:cViewPr varScale="1">
        <p:scale>
          <a:sx n="49" d="100"/>
          <a:sy n="49" d="100"/>
        </p:scale>
        <p:origin x="124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43F7E7-2B7A-482B-BDF3-9A22D6AE5BC3}" type="datetimeFigureOut">
              <a:rPr lang="ru-RU" smtClean="0"/>
              <a:t>22.02.2020</a:t>
            </a:fld>
            <a:endParaRPr lang="ru-R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D903D3-39BE-4EEB-835C-D6786EB1FB6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71845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D903D3-39BE-4EEB-835C-D6786EB1FB6B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338145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D8CA7-E9CC-4491-882B-3CC4DEF298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5DDDC01-3098-4BDC-9B25-7CDE9FA6E9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15F273-BC1C-470C-87FC-D228FE1B87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EFCB2B-5AB3-4BF4-9327-E30B444D758A}" type="datetimeFigureOut">
              <a:rPr lang="ru-RU" smtClean="0"/>
              <a:t>22.02.2020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2BC9DD-F8EE-4306-92E8-A25EC7927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6FB08E-FBCB-4ED7-A290-E345D7935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F2A6D-0BC4-4492-87C5-66006D5776B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9717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584DBD-AB08-4FE7-83E7-9472E4772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22C6F1-1554-42B1-A9D5-3FBB55CE70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10BB06-B9F9-463C-A31C-F7BB0DA4C7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EFCB2B-5AB3-4BF4-9327-E30B444D758A}" type="datetimeFigureOut">
              <a:rPr lang="ru-RU" smtClean="0"/>
              <a:t>22.02.2020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A166F9-3C98-42A8-AB11-62C1A8D03E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EDB76C-9019-40F5-AE73-2BE596DE6C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F2A6D-0BC4-4492-87C5-66006D5776B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930402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0E66F90-1C76-44CC-A921-3162175799F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106C5C-0893-4745-8CD0-71A83F01BC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4C1704-E898-48E2-B677-60F24364C2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EFCB2B-5AB3-4BF4-9327-E30B444D758A}" type="datetimeFigureOut">
              <a:rPr lang="ru-RU" smtClean="0"/>
              <a:t>22.02.2020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FFEB9D-0DB6-4BBC-A5C8-F1C71B0F01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5B3BB6-E3D1-4A8D-A178-209ADA0910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F2A6D-0BC4-4492-87C5-66006D5776B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772431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8F04D-87BB-40B6-8886-589D43A850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D763E8-44E9-4787-9095-CEEB3F0D4E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63C92C-6A70-4795-A34F-698F58D0D8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EFCB2B-5AB3-4BF4-9327-E30B444D758A}" type="datetimeFigureOut">
              <a:rPr lang="ru-RU" smtClean="0"/>
              <a:t>22.02.2020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599ED6-AD22-4978-A037-86E8D80EA6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EEE874-0E50-497B-B231-F31BB7750C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F2A6D-0BC4-4492-87C5-66006D5776B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787071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7F39D4-452A-4732-A15F-45C548FFBD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57DC7A-71BB-45BC-892D-17F3466B7C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871F69-5D3B-4D27-9E3C-910BEBC2A4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EFCB2B-5AB3-4BF4-9327-E30B444D758A}" type="datetimeFigureOut">
              <a:rPr lang="ru-RU" smtClean="0"/>
              <a:t>22.02.2020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904CBA-402D-49B6-A679-0126F93001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CC6B3E-23D3-4AE6-AE56-1D1D8B18D0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F2A6D-0BC4-4492-87C5-66006D5776B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381243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474486-4DF2-456B-85BB-A68BBD14EB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2B57BC-DDDA-4122-9FE7-307B5CD65F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E218D4-2C07-4E1C-B8FC-D82D7088FF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EF14D3-8F8C-4073-8910-2F372DEC40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EFCB2B-5AB3-4BF4-9327-E30B444D758A}" type="datetimeFigureOut">
              <a:rPr lang="ru-RU" smtClean="0"/>
              <a:t>22.02.2020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B20AC3-B665-4D74-B272-19B8F2D53F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5C721E-5A9A-4493-869D-ED27A19AC7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F2A6D-0BC4-4492-87C5-66006D5776B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928002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634CA6-0DCB-48A2-B984-5493F9300D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195D29-08ED-43FD-A109-6008D98376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84B4D2-1CB6-435A-8832-1DB2EE4101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AC0783-1080-4BD1-ACA2-62218F2FF87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66011E3-D186-424B-9D5B-AF66C09C0CE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32268E6-D9FC-4815-B9C7-CB94E519F3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EFCB2B-5AB3-4BF4-9327-E30B444D758A}" type="datetimeFigureOut">
              <a:rPr lang="ru-RU" smtClean="0"/>
              <a:t>22.02.2020</a:t>
            </a:fld>
            <a:endParaRPr lang="ru-R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3654BEA-46BD-4B94-B519-488747FE5C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55CF99E-C197-4BF8-B813-D34ADAA734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F2A6D-0BC4-4492-87C5-66006D5776B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196791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1435C8-9144-4665-B94E-4846010F2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2DDE941-F28E-4543-B060-02BB9BCE4A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EFCB2B-5AB3-4BF4-9327-E30B444D758A}" type="datetimeFigureOut">
              <a:rPr lang="ru-RU" smtClean="0"/>
              <a:t>22.02.2020</a:t>
            </a:fld>
            <a:endParaRPr lang="ru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0F7D02-BA7E-4EAF-A53D-A97542C757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91C450-5E21-49E7-8AEB-43590D1951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F2A6D-0BC4-4492-87C5-66006D5776B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467378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BB24A96-DD8C-4A3A-B168-550FA6FAB6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EFCB2B-5AB3-4BF4-9327-E30B444D758A}" type="datetimeFigureOut">
              <a:rPr lang="ru-RU" smtClean="0"/>
              <a:t>22.02.2020</a:t>
            </a:fld>
            <a:endParaRPr lang="ru-R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7E8A988-FE74-4553-9F07-83FDDE51A5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8AB3DF-6370-4CB5-951A-19C8BAC7D7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F2A6D-0BC4-4492-87C5-66006D5776B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257685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44D09-FEA7-4EE6-9A49-30090290ED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385612-CE17-46DE-BC97-3A68AC991B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34D8EF-F009-4DC3-A98A-76793447E2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F27768-5ECF-48D6-891D-648BFB9CD4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EFCB2B-5AB3-4BF4-9327-E30B444D758A}" type="datetimeFigureOut">
              <a:rPr lang="ru-RU" smtClean="0"/>
              <a:t>22.02.2020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53894A-DED9-4220-979A-1BF9010235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2862F2-719B-432D-948F-0232260D29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F2A6D-0BC4-4492-87C5-66006D5776B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030126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5824E-897B-4321-AAF8-F92623477F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83607DF-24CA-4AA0-B8DE-F1EA0EF196F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81476E-6220-49DC-8D59-7DA18CC057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80FC5D-2D77-48D3-9F20-64A656E2FB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EFCB2B-5AB3-4BF4-9327-E30B444D758A}" type="datetimeFigureOut">
              <a:rPr lang="ru-RU" smtClean="0"/>
              <a:t>22.02.2020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ED64CB-313B-4D6F-B1A4-B8A82C0E9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26C911-12D9-4955-BDDB-96D27A8C0D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F2A6D-0BC4-4492-87C5-66006D5776B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011136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1EFEF89-8490-41E0-8987-F6993CE8C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A65E39-B060-4784-85F5-4301EEE70F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C205C2-92E1-471A-BD78-E43EB011C2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EFCB2B-5AB3-4BF4-9327-E30B444D758A}" type="datetimeFigureOut">
              <a:rPr lang="ru-RU" smtClean="0"/>
              <a:t>22.02.2020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3A2F39-026D-4BC3-960D-084E95DE84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02EA6E-14D6-4792-8848-EB3BAFE28B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1F2A6D-0BC4-4492-87C5-66006D5776B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616770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lbu/albumentations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:a16="http://schemas.microsoft.com/office/drawing/2014/main" id="{C0B27210-D0CA-4654-B3E3-9ABB4F178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402DBC-4C63-4A62-9EB4-633560A2DE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46628" y="1783959"/>
            <a:ext cx="4645250" cy="2889114"/>
          </a:xfrm>
        </p:spPr>
        <p:txBody>
          <a:bodyPr anchor="b">
            <a:normAutofit/>
          </a:bodyPr>
          <a:lstStyle/>
          <a:p>
            <a:pPr algn="l"/>
            <a:r>
              <a:rPr lang="en-US">
                <a:solidFill>
                  <a:schemeClr val="bg1"/>
                </a:solidFill>
              </a:rPr>
              <a:t>Kaggle Inclass</a:t>
            </a:r>
            <a:endParaRPr lang="ru-RU">
              <a:solidFill>
                <a:schemeClr val="bg1"/>
              </a:solidFill>
            </a:endParaRPr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70B66945-4967-4040-926D-DCA44313CD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24154" cy="685800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100" name="Picture 4" descr="Image result for Kaggle In class">
            <a:extLst>
              <a:ext uri="{FF2B5EF4-FFF2-40B4-BE49-F238E27FC236}">
                <a16:creationId xmlns:a16="http://schemas.microsoft.com/office/drawing/2014/main" id="{846F1CA5-BF70-4567-B0E8-DC4C1EB4EF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9382" y="1963220"/>
            <a:ext cx="4047843" cy="1563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88136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A952E8-5CD3-4021-99D0-5514FE8E5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Кривые обучения</a:t>
            </a:r>
          </a:p>
        </p:txBody>
      </p:sp>
      <p:pic>
        <p:nvPicPr>
          <p:cNvPr id="10242" name="Picture 2" descr="Example of Training Learning Curve Showing An Underfit Model That Does Not Have Sufficient Capacity">
            <a:extLst>
              <a:ext uri="{FF2B5EF4-FFF2-40B4-BE49-F238E27FC236}">
                <a16:creationId xmlns:a16="http://schemas.microsoft.com/office/drawing/2014/main" id="{C486936A-222D-4177-A8E3-C3AC78F5AA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7023" y="1341849"/>
            <a:ext cx="3502262" cy="2626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Example of Training Learning Curve Showing an Underfit Model That Does Not Have Sufficient Capacity">
            <a:extLst>
              <a:ext uri="{FF2B5EF4-FFF2-40B4-BE49-F238E27FC236}">
                <a16:creationId xmlns:a16="http://schemas.microsoft.com/office/drawing/2014/main" id="{C0604242-DEBC-4A37-944F-6F56080F38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7709" y="4028894"/>
            <a:ext cx="3600890" cy="2700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Example of Train and Validation Learning Curves Showing an Overfit Model">
            <a:extLst>
              <a:ext uri="{FF2B5EF4-FFF2-40B4-BE49-F238E27FC236}">
                <a16:creationId xmlns:a16="http://schemas.microsoft.com/office/drawing/2014/main" id="{E093B109-7C20-499D-879A-E54FA5A351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9478" y="1199895"/>
            <a:ext cx="3880810" cy="2910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Example of Train and Validation Learning Curves Showing a Good Fit">
            <a:extLst>
              <a:ext uri="{FF2B5EF4-FFF2-40B4-BE49-F238E27FC236}">
                <a16:creationId xmlns:a16="http://schemas.microsoft.com/office/drawing/2014/main" id="{3BF5014A-6B5B-4356-A3F0-6D426BAD60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7660" y="4004263"/>
            <a:ext cx="3732628" cy="2799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1BF00C4-02C9-4D84-8854-5B888D36A4EE}"/>
              </a:ext>
            </a:extLst>
          </p:cNvPr>
          <p:cNvSpPr txBox="1"/>
          <p:nvPr/>
        </p:nvSpPr>
        <p:spPr>
          <a:xfrm>
            <a:off x="2562447" y="5379228"/>
            <a:ext cx="279159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Более сложная модель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Дольше тренировать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Другой подход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356AC2-5BBD-4A39-AA0A-9FC5C276FE3F}"/>
              </a:ext>
            </a:extLst>
          </p:cNvPr>
          <p:cNvSpPr txBox="1"/>
          <p:nvPr/>
        </p:nvSpPr>
        <p:spPr>
          <a:xfrm>
            <a:off x="6598108" y="2189104"/>
            <a:ext cx="28093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Больше данных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Сильнее регуляризация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Другой подход</a:t>
            </a:r>
          </a:p>
        </p:txBody>
      </p:sp>
    </p:spTree>
    <p:extLst>
      <p:ext uri="{BB962C8B-B14F-4D97-AF65-F5344CB8AC3E}">
        <p14:creationId xmlns:p14="http://schemas.microsoft.com/office/powerpoint/2010/main" val="34034684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8" name="Picture 6" descr="Example of Train and Validation Learning Curves Showing a Validation Dataset That Is Easier to Predict Than the Training Dataset">
            <a:extLst>
              <a:ext uri="{FF2B5EF4-FFF2-40B4-BE49-F238E27FC236}">
                <a16:creationId xmlns:a16="http://schemas.microsoft.com/office/drawing/2014/main" id="{260BEEE3-6182-4F46-AFFD-0E99ACE0BD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3791" y="3840903"/>
            <a:ext cx="3884428" cy="2913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0A952E8-5CD3-4021-99D0-5514FE8E5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Кривые обучения</a:t>
            </a:r>
          </a:p>
        </p:txBody>
      </p:sp>
      <p:pic>
        <p:nvPicPr>
          <p:cNvPr id="13314" name="Picture 2" descr="Example of Train and Validation Learning Curves Showing a Training Dataset That May Be too Small Relative to the Validation Dataset">
            <a:extLst>
              <a:ext uri="{FF2B5EF4-FFF2-40B4-BE49-F238E27FC236}">
                <a16:creationId xmlns:a16="http://schemas.microsoft.com/office/drawing/2014/main" id="{B7225EAC-0B14-4C4E-A584-37849842AB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5754" y="1219236"/>
            <a:ext cx="3884429" cy="2913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Example of Train and Validation Learning Curves Showing a Validation Dataset That May Be too Small Relative to the Training Dataset">
            <a:extLst>
              <a:ext uri="{FF2B5EF4-FFF2-40B4-BE49-F238E27FC236}">
                <a16:creationId xmlns:a16="http://schemas.microsoft.com/office/drawing/2014/main" id="{1D4AE782-E3A1-46AC-A473-568D032A3C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1826" y="1229870"/>
            <a:ext cx="3884428" cy="2913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EE345CD-865D-4F31-ACD2-F91309995961}"/>
              </a:ext>
            </a:extLst>
          </p:cNvPr>
          <p:cNvSpPr txBox="1"/>
          <p:nvPr/>
        </p:nvSpPr>
        <p:spPr>
          <a:xfrm>
            <a:off x="7607003" y="4525377"/>
            <a:ext cx="348249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Больше данных таких как тест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Train </a:t>
            </a:r>
            <a:r>
              <a:rPr lang="ru-RU" dirty="0"/>
              <a:t>данные из </a:t>
            </a:r>
            <a:r>
              <a:rPr lang="en-US" dirty="0"/>
              <a:t>google</a:t>
            </a: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Test </a:t>
            </a:r>
            <a:r>
              <a:rPr lang="ru-RU" dirty="0"/>
              <a:t>данные – фото с телефона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2E4A98-37CE-4093-A99B-0BBB6B1B28CA}"/>
              </a:ext>
            </a:extLst>
          </p:cNvPr>
          <p:cNvSpPr txBox="1"/>
          <p:nvPr/>
        </p:nvSpPr>
        <p:spPr>
          <a:xfrm>
            <a:off x="6284174" y="1027906"/>
            <a:ext cx="4285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Нерепрезентативные </a:t>
            </a:r>
            <a:r>
              <a:rPr lang="en-US" dirty="0"/>
              <a:t>train </a:t>
            </a:r>
            <a:r>
              <a:rPr lang="ru-RU" dirty="0"/>
              <a:t>и</a:t>
            </a:r>
            <a:r>
              <a:rPr lang="en-US" dirty="0"/>
              <a:t> test </a:t>
            </a:r>
            <a:r>
              <a:rPr lang="ru-RU" dirty="0"/>
              <a:t>выборки</a:t>
            </a:r>
          </a:p>
        </p:txBody>
      </p:sp>
    </p:spTree>
    <p:extLst>
      <p:ext uri="{BB962C8B-B14F-4D97-AF65-F5344CB8AC3E}">
        <p14:creationId xmlns:p14="http://schemas.microsoft.com/office/powerpoint/2010/main" val="22250977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0A93E-22D0-4F18-B044-811997E9C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Tensorboard</a:t>
            </a:r>
            <a:endParaRPr lang="ru-RU" dirty="0"/>
          </a:p>
        </p:txBody>
      </p:sp>
      <p:pic>
        <p:nvPicPr>
          <p:cNvPr id="5122" name="Picture 2" descr="Image result for Tensorboard">
            <a:extLst>
              <a:ext uri="{FF2B5EF4-FFF2-40B4-BE49-F238E27FC236}">
                <a16:creationId xmlns:a16="http://schemas.microsoft.com/office/drawing/2014/main" id="{022BD941-5685-4CC7-B770-314ACC555F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8805" y="1690688"/>
            <a:ext cx="7835445" cy="4499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55119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651EB-50E1-4C4A-A982-81FD6BBD1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Starting Learning Rate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1DB781-05C4-4103-987D-E7FD8DF95D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ru-RU" dirty="0"/>
              <a:t>Начальный </a:t>
            </a:r>
            <a:r>
              <a:rPr lang="en-US" dirty="0"/>
              <a:t>Learning rate</a:t>
            </a:r>
          </a:p>
          <a:p>
            <a:pPr marL="0" indent="0">
              <a:buNone/>
            </a:pPr>
            <a:r>
              <a:rPr lang="ru-RU" dirty="0"/>
              <a:t>Если выбрать слишком низким – веса не будут обновляться, если слишком большим – повлечет расходимость</a:t>
            </a:r>
          </a:p>
        </p:txBody>
      </p:sp>
      <p:pic>
        <p:nvPicPr>
          <p:cNvPr id="1028" name="Picture 4" descr="https://cdn-images-1.medium.com/max/800/1*opYucgdX-nrRtQ0YiFjrgQ.png">
            <a:extLst>
              <a:ext uri="{FF2B5EF4-FFF2-40B4-BE49-F238E27FC236}">
                <a16:creationId xmlns:a16="http://schemas.microsoft.com/office/drawing/2014/main" id="{299E1B7E-1D2B-4A4C-AB70-A79EA3759E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723" y="3312189"/>
            <a:ext cx="5067631" cy="3465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470DD48-4A62-44B1-BC97-0A01E73119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5658" y="3429000"/>
            <a:ext cx="6191116" cy="3180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0457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F088F-0651-4AE9-B94D-B8B70B947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rate annealing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D82B78-7EAB-4C6E-A0BE-AE6160D6E6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6648"/>
            <a:ext cx="10515600" cy="4351338"/>
          </a:xfrm>
        </p:spPr>
        <p:txBody>
          <a:bodyPr>
            <a:normAutofit/>
          </a:bodyPr>
          <a:lstStyle/>
          <a:p>
            <a:r>
              <a:rPr lang="ru-RU" sz="2200" dirty="0"/>
              <a:t>Хорошего стартового </a:t>
            </a:r>
            <a:r>
              <a:rPr lang="en-US" sz="2200" dirty="0"/>
              <a:t>learning rate</a:t>
            </a:r>
            <a:r>
              <a:rPr lang="ru-RU" sz="2200" dirty="0"/>
              <a:t>, как правило, мало</a:t>
            </a:r>
          </a:p>
          <a:p>
            <a:r>
              <a:rPr lang="ru-RU" sz="2200" dirty="0"/>
              <a:t>Колебания </a:t>
            </a:r>
            <a:r>
              <a:rPr lang="en-US" sz="2200" dirty="0"/>
              <a:t>Loss </a:t>
            </a:r>
            <a:r>
              <a:rPr lang="ru-RU" sz="2200" dirty="0"/>
              <a:t>функции вблизи минимума </a:t>
            </a:r>
            <a:r>
              <a:rPr lang="en-US" sz="2200" dirty="0"/>
              <a:t>vs </a:t>
            </a:r>
            <a:r>
              <a:rPr lang="ru-RU" sz="2200" dirty="0"/>
              <a:t>долгая сходимость и застревание в плохих позициях</a:t>
            </a:r>
          </a:p>
          <a:p>
            <a:r>
              <a:rPr lang="ru-RU" sz="2200" dirty="0"/>
              <a:t>Нужно снижать </a:t>
            </a:r>
            <a:r>
              <a:rPr lang="en-US" sz="2200" dirty="0"/>
              <a:t>learning rate </a:t>
            </a:r>
            <a:r>
              <a:rPr lang="ru-RU" sz="2200" dirty="0"/>
              <a:t>в процессе тренировки</a:t>
            </a:r>
          </a:p>
          <a:p>
            <a:r>
              <a:rPr lang="ru-RU" sz="2200" dirty="0"/>
              <a:t>Экспоненциальное затухание, косинусный отжиг (</a:t>
            </a:r>
            <a:r>
              <a:rPr lang="en-US" sz="2200" dirty="0"/>
              <a:t>Jeremy Howard, CS231n)</a:t>
            </a:r>
            <a:endParaRPr lang="ru-RU" sz="2200" dirty="0"/>
          </a:p>
        </p:txBody>
      </p:sp>
      <p:pic>
        <p:nvPicPr>
          <p:cNvPr id="2050" name="Picture 2" descr="https://cdn-images-1.medium.com/max/800/1*An4tZEyQAYgPAZl396JzWg.png">
            <a:extLst>
              <a:ext uri="{FF2B5EF4-FFF2-40B4-BE49-F238E27FC236}">
                <a16:creationId xmlns:a16="http://schemas.microsoft.com/office/drawing/2014/main" id="{9B0ACB13-4281-4E91-A813-D5FA468683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3982" y="3874977"/>
            <a:ext cx="7620000" cy="2952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82287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C83B55-640D-4F89-A301-5B55B1A7DA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Cyclic learning rate</a:t>
            </a:r>
            <a:endParaRPr lang="ru-RU" dirty="0"/>
          </a:p>
        </p:txBody>
      </p:sp>
      <p:pic>
        <p:nvPicPr>
          <p:cNvPr id="3074" name="Picture 2" descr="https://cdn-images-1.medium.com/max/1200/1*xaQVSxG_13E7ZhwPPvPNhw.png">
            <a:extLst>
              <a:ext uri="{FF2B5EF4-FFF2-40B4-BE49-F238E27FC236}">
                <a16:creationId xmlns:a16="http://schemas.microsoft.com/office/drawing/2014/main" id="{5CFE7CF2-4BF4-47F3-8FF8-1CE89EB3BAE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2172" y="3120880"/>
            <a:ext cx="4714348" cy="2828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6F7B90C-CBE6-461D-97DB-C76A916F685E}"/>
              </a:ext>
            </a:extLst>
          </p:cNvPr>
          <p:cNvSpPr/>
          <p:nvPr/>
        </p:nvSpPr>
        <p:spPr>
          <a:xfrm>
            <a:off x="689345" y="1496383"/>
            <a:ext cx="1026219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200" dirty="0"/>
              <a:t>Обоснование состоит в том, что увеличение скорости обучения заставит модель перейти в другую часть весового пространства</a:t>
            </a:r>
          </a:p>
        </p:txBody>
      </p:sp>
      <p:pic>
        <p:nvPicPr>
          <p:cNvPr id="3076" name="Picture 4" descr="https://cdn-images-1.medium.com/max/800/1*OL2g-qtD5OwcgtRNGby2sg.png">
            <a:extLst>
              <a:ext uri="{FF2B5EF4-FFF2-40B4-BE49-F238E27FC236}">
                <a16:creationId xmlns:a16="http://schemas.microsoft.com/office/drawing/2014/main" id="{BB11CB95-E5CF-489B-A822-B91B40F067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2406" y="1991482"/>
            <a:ext cx="3147849" cy="4501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F8F4B1AA-B044-47BC-AE9E-E48EA75E45FF}"/>
              </a:ext>
            </a:extLst>
          </p:cNvPr>
          <p:cNvSpPr/>
          <p:nvPr/>
        </p:nvSpPr>
        <p:spPr>
          <a:xfrm>
            <a:off x="10742869" y="5142540"/>
            <a:ext cx="946298" cy="135033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3078" name="Picture 6" descr="Image result for cyclic learning rate">
            <a:extLst>
              <a:ext uri="{FF2B5EF4-FFF2-40B4-BE49-F238E27FC236}">
                <a16:creationId xmlns:a16="http://schemas.microsoft.com/office/drawing/2014/main" id="{CF65BF28-E44F-4095-9192-D914AF145C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347" y="3177871"/>
            <a:ext cx="3552825" cy="2714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8656DB7-E6C1-4E68-A4B5-95739F026F8C}"/>
              </a:ext>
            </a:extLst>
          </p:cNvPr>
          <p:cNvSpPr txBox="1"/>
          <p:nvPr/>
        </p:nvSpPr>
        <p:spPr>
          <a:xfrm>
            <a:off x="3360189" y="2826264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Linear</a:t>
            </a:r>
            <a:endParaRPr lang="ru-RU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39261CF-718F-47A6-9CA4-8094EB88AE6A}"/>
              </a:ext>
            </a:extLst>
          </p:cNvPr>
          <p:cNvSpPr txBox="1"/>
          <p:nvPr/>
        </p:nvSpPr>
        <p:spPr>
          <a:xfrm>
            <a:off x="7663543" y="2846691"/>
            <a:ext cx="809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Cosine</a:t>
            </a:r>
            <a:endParaRPr lang="ru-R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0F8015-7245-469E-A46A-47F27EFC3C23}"/>
              </a:ext>
            </a:extLst>
          </p:cNvPr>
          <p:cNvSpPr txBox="1"/>
          <p:nvPr/>
        </p:nvSpPr>
        <p:spPr>
          <a:xfrm>
            <a:off x="5935518" y="5949489"/>
            <a:ext cx="241726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Min, Max LR ?</a:t>
            </a:r>
          </a:p>
          <a:p>
            <a:r>
              <a:rPr lang="ru-RU" dirty="0"/>
              <a:t>По метрике – 13 слайд</a:t>
            </a:r>
          </a:p>
          <a:p>
            <a:r>
              <a:rPr lang="ru-RU" dirty="0"/>
              <a:t>Задание настроить </a:t>
            </a:r>
          </a:p>
        </p:txBody>
      </p:sp>
    </p:spTree>
    <p:extLst>
      <p:ext uri="{BB962C8B-B14F-4D97-AF65-F5344CB8AC3E}">
        <p14:creationId xmlns:p14="http://schemas.microsoft.com/office/powerpoint/2010/main" val="54399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336E13-CFF2-41E6-B991-C1CC7DA356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Cyclic learning rate</a:t>
            </a:r>
            <a:endParaRPr lang="ru-RU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E976473-98D3-4B7E-9EA6-E8483CB15451}"/>
              </a:ext>
            </a:extLst>
          </p:cNvPr>
          <p:cNvSpPr/>
          <p:nvPr/>
        </p:nvSpPr>
        <p:spPr>
          <a:xfrm>
            <a:off x="955159" y="1613973"/>
            <a:ext cx="9870557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200" dirty="0"/>
              <a:t>Другими словами, это </a:t>
            </a:r>
            <a:r>
              <a:rPr lang="en-US" sz="2200" b="1" dirty="0"/>
              <a:t>cyclic learning rate </a:t>
            </a:r>
            <a:r>
              <a:rPr lang="ru-RU" sz="2200" dirty="0"/>
              <a:t>заставит находить другой локальный минимум, если текущий минимум не является устойчивым, что повышает обобщающую способность алгоритма</a:t>
            </a:r>
          </a:p>
        </p:txBody>
      </p:sp>
      <p:pic>
        <p:nvPicPr>
          <p:cNvPr id="4098" name="Picture 2" descr="https://cdn-images-1.medium.com/max/800/1*qSGuuniIg_uuyzoP0x0d0A.png">
            <a:extLst>
              <a:ext uri="{FF2B5EF4-FFF2-40B4-BE49-F238E27FC236}">
                <a16:creationId xmlns:a16="http://schemas.microsoft.com/office/drawing/2014/main" id="{ACA66B2B-3B5D-4E80-9B8D-078ED2145E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5759" y="2904367"/>
            <a:ext cx="7620000" cy="3228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422067E-D10F-4A1C-894B-8A16C06F43EB}"/>
              </a:ext>
            </a:extLst>
          </p:cNvPr>
          <p:cNvSpPr txBox="1"/>
          <p:nvPr/>
        </p:nvSpPr>
        <p:spPr>
          <a:xfrm>
            <a:off x="2350485" y="6330399"/>
            <a:ext cx="3628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Фиксированная скорость обучения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87C690-5537-43AF-98A7-DB561D94008E}"/>
              </a:ext>
            </a:extLst>
          </p:cNvPr>
          <p:cNvSpPr txBox="1"/>
          <p:nvPr/>
        </p:nvSpPr>
        <p:spPr>
          <a:xfrm>
            <a:off x="6782834" y="6345058"/>
            <a:ext cx="19548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С</a:t>
            </a:r>
            <a:r>
              <a:rPr lang="en-US" dirty="0"/>
              <a:t>yclic learning rate</a:t>
            </a:r>
            <a:endParaRPr lang="ru-RU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29CDCB5-BFD9-433D-929B-09B3106D593C}"/>
              </a:ext>
            </a:extLst>
          </p:cNvPr>
          <p:cNvCxnSpPr>
            <a:cxnSpLocks/>
          </p:cNvCxnSpPr>
          <p:nvPr/>
        </p:nvCxnSpPr>
        <p:spPr>
          <a:xfrm flipH="1">
            <a:off x="7985051" y="3976577"/>
            <a:ext cx="1020726" cy="96756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884E7ED-95E6-4DB4-B682-F031734EC556}"/>
              </a:ext>
            </a:extLst>
          </p:cNvPr>
          <p:cNvSpPr txBox="1"/>
          <p:nvPr/>
        </p:nvSpPr>
        <p:spPr>
          <a:xfrm>
            <a:off x="9122734" y="3096629"/>
            <a:ext cx="269003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Жертвуем увеличением </a:t>
            </a:r>
            <a:r>
              <a:rPr lang="en-US" dirty="0"/>
              <a:t>Loss </a:t>
            </a:r>
            <a:r>
              <a:rPr lang="ru-RU" dirty="0"/>
              <a:t>в краткосрочной перспективе,</a:t>
            </a:r>
          </a:p>
          <a:p>
            <a:r>
              <a:rPr lang="ru-RU" dirty="0"/>
              <a:t>чтобы найти лучший минимум</a:t>
            </a:r>
          </a:p>
        </p:txBody>
      </p:sp>
    </p:spTree>
    <p:extLst>
      <p:ext uri="{BB962C8B-B14F-4D97-AF65-F5344CB8AC3E}">
        <p14:creationId xmlns:p14="http://schemas.microsoft.com/office/powerpoint/2010/main" val="93640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336E13-CFF2-41E6-B991-C1CC7DA356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Соберем ансамбль!</a:t>
            </a:r>
          </a:p>
        </p:txBody>
      </p:sp>
      <p:pic>
        <p:nvPicPr>
          <p:cNvPr id="9" name="Picture 2" descr="https://cdn-images-1.medium.com/max/1200/1*xaQVSxG_13E7ZhwPPvPNhw.png">
            <a:extLst>
              <a:ext uri="{FF2B5EF4-FFF2-40B4-BE49-F238E27FC236}">
                <a16:creationId xmlns:a16="http://schemas.microsoft.com/office/drawing/2014/main" id="{C0D467FB-139A-4AC6-9CA6-66B8B5E86A1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837" y="2153317"/>
            <a:ext cx="5927278" cy="3556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58F270C3-4046-46E5-941E-F0A687BE2416}"/>
              </a:ext>
            </a:extLst>
          </p:cNvPr>
          <p:cNvSpPr/>
          <p:nvPr/>
        </p:nvSpPr>
        <p:spPr>
          <a:xfrm>
            <a:off x="2828260" y="4890976"/>
            <a:ext cx="276448" cy="2445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48B78C7-1EAF-4789-B34F-5B6E15013149}"/>
              </a:ext>
            </a:extLst>
          </p:cNvPr>
          <p:cNvSpPr/>
          <p:nvPr/>
        </p:nvSpPr>
        <p:spPr>
          <a:xfrm>
            <a:off x="4182139" y="4890976"/>
            <a:ext cx="276448" cy="2445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3BE6C3F-B670-4C55-9511-06C184FFE1CB}"/>
              </a:ext>
            </a:extLst>
          </p:cNvPr>
          <p:cNvSpPr/>
          <p:nvPr/>
        </p:nvSpPr>
        <p:spPr>
          <a:xfrm>
            <a:off x="5536018" y="4890976"/>
            <a:ext cx="276448" cy="2445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8621D80-4048-440B-A398-2892B9833CEA}"/>
              </a:ext>
            </a:extLst>
          </p:cNvPr>
          <p:cNvCxnSpPr>
            <a:stCxn id="12" idx="7"/>
          </p:cNvCxnSpPr>
          <p:nvPr/>
        </p:nvCxnSpPr>
        <p:spPr>
          <a:xfrm flipV="1">
            <a:off x="5771981" y="3583172"/>
            <a:ext cx="1787768" cy="134361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46833F4-C73A-46CD-9C29-D7C893F2C13B}"/>
              </a:ext>
            </a:extLst>
          </p:cNvPr>
          <p:cNvCxnSpPr/>
          <p:nvPr/>
        </p:nvCxnSpPr>
        <p:spPr>
          <a:xfrm flipV="1">
            <a:off x="4320363" y="3429000"/>
            <a:ext cx="2877879" cy="158425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783525C-8281-4FAF-8475-C60CB78CE012}"/>
              </a:ext>
            </a:extLst>
          </p:cNvPr>
          <p:cNvCxnSpPr>
            <a:stCxn id="3" idx="0"/>
          </p:cNvCxnSpPr>
          <p:nvPr/>
        </p:nvCxnSpPr>
        <p:spPr>
          <a:xfrm flipV="1">
            <a:off x="2966484" y="3157870"/>
            <a:ext cx="4159376" cy="173310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3697349F-D362-42CB-9916-6EBA182E8C6A}"/>
              </a:ext>
            </a:extLst>
          </p:cNvPr>
          <p:cNvSpPr txBox="1"/>
          <p:nvPr/>
        </p:nvSpPr>
        <p:spPr>
          <a:xfrm>
            <a:off x="7336466" y="2721398"/>
            <a:ext cx="400847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500" dirty="0"/>
              <a:t>Усредняем прогнозы моделей в этих минимумах!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EDF159E-7D10-43FB-9A69-95C78CF02D34}"/>
              </a:ext>
            </a:extLst>
          </p:cNvPr>
          <p:cNvSpPr txBox="1"/>
          <p:nvPr/>
        </p:nvSpPr>
        <p:spPr>
          <a:xfrm>
            <a:off x="7264084" y="4273751"/>
            <a:ext cx="400847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500" dirty="0"/>
              <a:t>Иногда докидывает, но как повезет!</a:t>
            </a:r>
          </a:p>
        </p:txBody>
      </p:sp>
    </p:spTree>
    <p:extLst>
      <p:ext uri="{BB962C8B-B14F-4D97-AF65-F5344CB8AC3E}">
        <p14:creationId xmlns:p14="http://schemas.microsoft.com/office/powerpoint/2010/main" val="4796295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B6CD5-10BE-4972-9FDE-E289FDFF3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Анализируйте ошибки</a:t>
            </a:r>
          </a:p>
        </p:txBody>
      </p:sp>
      <p:pic>
        <p:nvPicPr>
          <p:cNvPr id="8194" name="Picture 2" descr="https://cdn-images-1.medium.com/max/800/1*QvngSl10aF_TXajUR5Ba3g.png">
            <a:extLst>
              <a:ext uri="{FF2B5EF4-FFF2-40B4-BE49-F238E27FC236}">
                <a16:creationId xmlns:a16="http://schemas.microsoft.com/office/drawing/2014/main" id="{78A6DB03-64B6-42FB-BFE9-FA199238F2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509" y="1922794"/>
            <a:ext cx="5749491" cy="4132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https://cdn-images-1.medium.com/max/800/1*-9muxMcJCFoly8_QJ3CMCw.png">
            <a:extLst>
              <a:ext uri="{FF2B5EF4-FFF2-40B4-BE49-F238E27FC236}">
                <a16:creationId xmlns:a16="http://schemas.microsoft.com/office/drawing/2014/main" id="{373B64AF-901F-4CBC-86E4-CA7558BD18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1930" y="1396370"/>
            <a:ext cx="5167962" cy="4890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10058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F26E2B-4448-486B-996F-165E54FBE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Semi-supervised learning</a:t>
            </a:r>
            <a:endParaRPr lang="ru-RU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0F6468F-064E-4863-A42B-EF7AE43AF046}"/>
              </a:ext>
            </a:extLst>
          </p:cNvPr>
          <p:cNvSpPr/>
          <p:nvPr/>
        </p:nvSpPr>
        <p:spPr>
          <a:xfrm>
            <a:off x="838200" y="1469295"/>
            <a:ext cx="9259389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200" dirty="0"/>
              <a:t>Вы можете использовать информацию о структуре немаркированных данных для улучшения модели</a:t>
            </a:r>
          </a:p>
          <a:p>
            <a:endParaRPr lang="ru-RU" sz="2200" dirty="0"/>
          </a:p>
          <a:p>
            <a:r>
              <a:rPr lang="ru-RU" sz="2200" dirty="0"/>
              <a:t>Часто показывают рисунок, демонстрирующий, что разделяющая поверхность может быть более сложной в зависимости от того, где находятся (немаркированные) данные</a:t>
            </a:r>
          </a:p>
        </p:txBody>
      </p:sp>
      <p:pic>
        <p:nvPicPr>
          <p:cNvPr id="2050" name="Picture 2" descr="enter image description here">
            <a:extLst>
              <a:ext uri="{FF2B5EF4-FFF2-40B4-BE49-F238E27FC236}">
                <a16:creationId xmlns:a16="http://schemas.microsoft.com/office/drawing/2014/main" id="{9DE39BEB-424D-4A6C-B3B1-0A63028FC9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3529" y="3592953"/>
            <a:ext cx="7334973" cy="3031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66733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E4F04-C41A-4A04-B576-A419FE1BB6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Понимание датасета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5F0C1A-F50E-460F-8795-5B5167187BB4}"/>
              </a:ext>
            </a:extLst>
          </p:cNvPr>
          <p:cNvSpPr txBox="1"/>
          <p:nvPr/>
        </p:nvSpPr>
        <p:spPr>
          <a:xfrm>
            <a:off x="731874" y="1594995"/>
            <a:ext cx="1051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Некоторые задачи могут звучать одинаково, но каждая задача индивидуальна</a:t>
            </a:r>
            <a:r>
              <a:rPr lang="en-US" dirty="0"/>
              <a:t>: </a:t>
            </a:r>
            <a:r>
              <a:rPr lang="ru-RU" dirty="0"/>
              <a:t>лики, несбалансированный датасет, малый объем выборки, качество разметки, специфическая метрика </a:t>
            </a:r>
          </a:p>
        </p:txBody>
      </p:sp>
      <p:pic>
        <p:nvPicPr>
          <p:cNvPr id="3076" name="Picture 4" descr="https://cdn-images-1.medium.com/max/1200/1*JbKxOf-agdACUphbP-Yztg.png">
            <a:extLst>
              <a:ext uri="{FF2B5EF4-FFF2-40B4-BE49-F238E27FC236}">
                <a16:creationId xmlns:a16="http://schemas.microsoft.com/office/drawing/2014/main" id="{099A625A-3CAD-4AB6-9A23-66E6D01213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0035" y="2241326"/>
            <a:ext cx="6856412" cy="4539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s://cdn-images-1.medium.com/max/800/1*V5C9piJvHcsV-dqLuVpOPQ.png">
            <a:extLst>
              <a:ext uri="{FF2B5EF4-FFF2-40B4-BE49-F238E27FC236}">
                <a16:creationId xmlns:a16="http://schemas.microsoft.com/office/drawing/2014/main" id="{D587424D-7963-4FE7-A7D5-2F5F488249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376" y="2791964"/>
            <a:ext cx="4630659" cy="3594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89654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F17DE-9665-4D0E-9E45-17AACCE9F6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Semi-supervised learning </a:t>
            </a:r>
            <a:br>
              <a:rPr lang="en-US" dirty="0"/>
            </a:br>
            <a:r>
              <a:rPr lang="en-US" dirty="0"/>
              <a:t>Pseudo labeling </a:t>
            </a:r>
            <a:endParaRPr lang="ru-R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965BB9-822F-4892-9FF0-3BD67ED05D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0" y="1251926"/>
            <a:ext cx="5259978" cy="534481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6F5A3E6-CCE0-4645-982E-8814FE49E571}"/>
              </a:ext>
            </a:extLst>
          </p:cNvPr>
          <p:cNvSpPr/>
          <p:nvPr/>
        </p:nvSpPr>
        <p:spPr>
          <a:xfrm>
            <a:off x="709749" y="1835727"/>
            <a:ext cx="4319451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/>
              <a:t>Возьмите модель, которую вы использовали со своим тренировочным набором, и она дала вам хорошие результаты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/>
              <a:t>Используйте ее для получения ответов на неразмеченном наборе данных для получения псевдо-меток. Выберите только те примеры псевдо-меток, в которых модель уверена больше всего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/>
              <a:t>Наконец, обучите модель так же, как вы делали это раньше с тренировочным набором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/>
              <a:t>Проделайте несколько итераций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821888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3D6B3-0E1B-4A66-9778-1FC8C9DC7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Чек-лист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46F739-651F-4567-82F2-CB66E6C3B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8355"/>
            <a:ext cx="10995837" cy="4807132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Transfer Learning (</a:t>
            </a:r>
            <a:r>
              <a:rPr lang="ru-RU" dirty="0"/>
              <a:t>всегда есть смысл начинать с натренированной сети)</a:t>
            </a:r>
          </a:p>
          <a:p>
            <a:r>
              <a:rPr lang="ru-RU" dirty="0"/>
              <a:t>Нормализация данных</a:t>
            </a:r>
          </a:p>
          <a:p>
            <a:r>
              <a:rPr lang="ru-RU" dirty="0"/>
              <a:t>Оптимизация </a:t>
            </a:r>
            <a:r>
              <a:rPr lang="en-US" dirty="0"/>
              <a:t>Adam (</a:t>
            </a:r>
            <a:r>
              <a:rPr lang="ru-RU" dirty="0"/>
              <a:t>помогает преодолевать плато)</a:t>
            </a:r>
            <a:endParaRPr lang="en-US" dirty="0"/>
          </a:p>
          <a:p>
            <a:r>
              <a:rPr lang="en-US" dirty="0"/>
              <a:t>Batch Normalization</a:t>
            </a:r>
            <a:r>
              <a:rPr lang="ru-RU" dirty="0"/>
              <a:t> (после активации</a:t>
            </a:r>
            <a:r>
              <a:rPr lang="en-US" dirty="0"/>
              <a:t>)</a:t>
            </a:r>
          </a:p>
          <a:p>
            <a:r>
              <a:rPr lang="en-US" dirty="0"/>
              <a:t>Learning rate annealing </a:t>
            </a:r>
            <a:r>
              <a:rPr lang="ru-RU" dirty="0"/>
              <a:t>на плато</a:t>
            </a:r>
            <a:r>
              <a:rPr lang="en-US" dirty="0"/>
              <a:t>, learning rate scheduler, cyclic learning rate</a:t>
            </a:r>
            <a:endParaRPr lang="ru-RU" dirty="0"/>
          </a:p>
          <a:p>
            <a:r>
              <a:rPr lang="ru-RU" dirty="0"/>
              <a:t>Перебираем гиперпараметры</a:t>
            </a:r>
            <a:r>
              <a:rPr lang="en-US" dirty="0"/>
              <a:t>: learning rate </a:t>
            </a:r>
            <a:r>
              <a:rPr lang="ru-RU" dirty="0"/>
              <a:t>– важнее всего!! </a:t>
            </a:r>
            <a:r>
              <a:rPr lang="ru-RU" u="sng" dirty="0"/>
              <a:t>Начальный </a:t>
            </a:r>
            <a:r>
              <a:rPr lang="en-US" u="sng" dirty="0"/>
              <a:t>learning rate,</a:t>
            </a:r>
            <a:r>
              <a:rPr lang="ru-RU" u="sng" dirty="0"/>
              <a:t> коэффициент </a:t>
            </a:r>
            <a:r>
              <a:rPr lang="en-US" u="sng" dirty="0"/>
              <a:t>l2 </a:t>
            </a:r>
            <a:r>
              <a:rPr lang="ru-RU" u="sng" dirty="0"/>
              <a:t>регуляризации, размер бэтча</a:t>
            </a:r>
            <a:r>
              <a:rPr lang="en-US" u="sng" dirty="0"/>
              <a:t> </a:t>
            </a:r>
            <a:r>
              <a:rPr lang="en-US" dirty="0"/>
              <a:t>– </a:t>
            </a:r>
            <a:r>
              <a:rPr lang="ru-RU" dirty="0"/>
              <a:t>от этого зависит будет ли вообще что-то сходиться</a:t>
            </a:r>
            <a:r>
              <a:rPr lang="en-US" dirty="0"/>
              <a:t>!</a:t>
            </a:r>
          </a:p>
          <a:p>
            <a:r>
              <a:rPr lang="ru-RU" dirty="0"/>
              <a:t>На </a:t>
            </a:r>
            <a:r>
              <a:rPr lang="en-US" dirty="0"/>
              <a:t>Kaggle </a:t>
            </a:r>
            <a:r>
              <a:rPr lang="ru-RU" dirty="0"/>
              <a:t>побеждают с удачными аугментациями (</a:t>
            </a:r>
            <a:r>
              <a:rPr lang="en-US" dirty="0" err="1"/>
              <a:t>albumentations</a:t>
            </a:r>
            <a:r>
              <a:rPr lang="en-US" dirty="0"/>
              <a:t>)</a:t>
            </a:r>
            <a:endParaRPr lang="ru-RU" dirty="0"/>
          </a:p>
          <a:p>
            <a:r>
              <a:rPr lang="ru-RU" dirty="0"/>
              <a:t>Смотрим на графики тренировки</a:t>
            </a:r>
          </a:p>
          <a:p>
            <a:r>
              <a:rPr lang="ru-RU" dirty="0"/>
              <a:t>Ансамбль моделей (усреднить сильные, но разные модели это + к точности)!</a:t>
            </a:r>
          </a:p>
        </p:txBody>
      </p:sp>
      <p:sp>
        <p:nvSpPr>
          <p:cNvPr id="4" name="TextBox 2">
            <a:extLst>
              <a:ext uri="{FF2B5EF4-FFF2-40B4-BE49-F238E27FC236}">
                <a16:creationId xmlns:a16="http://schemas.microsoft.com/office/drawing/2014/main" id="{CE95C26C-8735-4850-9B41-399806EC3BA9}"/>
              </a:ext>
            </a:extLst>
          </p:cNvPr>
          <p:cNvSpPr txBox="1"/>
          <p:nvPr/>
        </p:nvSpPr>
        <p:spPr>
          <a:xfrm>
            <a:off x="6972167" y="365125"/>
            <a:ext cx="4752968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4500" dirty="0">
                <a:solidFill>
                  <a:srgbClr val="FF0000"/>
                </a:solidFill>
              </a:rPr>
              <a:t>Знать нужно всем!</a:t>
            </a:r>
          </a:p>
        </p:txBody>
      </p:sp>
    </p:spTree>
    <p:extLst>
      <p:ext uri="{BB962C8B-B14F-4D97-AF65-F5344CB8AC3E}">
        <p14:creationId xmlns:p14="http://schemas.microsoft.com/office/powerpoint/2010/main" val="35389228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D5AB4-7AFE-4866-A517-0B3BD3BFE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Используйте </a:t>
            </a:r>
            <a:r>
              <a:rPr lang="en-US" dirty="0"/>
              <a:t>Transfer Learning</a:t>
            </a:r>
            <a:endParaRPr lang="ru-RU" dirty="0"/>
          </a:p>
        </p:txBody>
      </p:sp>
      <p:pic>
        <p:nvPicPr>
          <p:cNvPr id="1026" name="Picture 2" descr="https://cdn-images-1.medium.com/max/1200/1*L8NWufrce1Bt9aDIN7Tu4A.png">
            <a:extLst>
              <a:ext uri="{FF2B5EF4-FFF2-40B4-BE49-F238E27FC236}">
                <a16:creationId xmlns:a16="http://schemas.microsoft.com/office/drawing/2014/main" id="{509DB626-3F18-401B-B4FA-A963E4FA5E5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4185" y="2237230"/>
            <a:ext cx="7712859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7211682-22E3-4918-9BE0-8CA0FFB8619F}"/>
              </a:ext>
            </a:extLst>
          </p:cNvPr>
          <p:cNvSpPr/>
          <p:nvPr/>
        </p:nvSpPr>
        <p:spPr>
          <a:xfrm>
            <a:off x="838199" y="1520052"/>
            <a:ext cx="1079381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Не изобретайте велосипед или, в случае глубокого обучения, не переучивайте все веса с нуля</a:t>
            </a:r>
          </a:p>
        </p:txBody>
      </p:sp>
      <p:pic>
        <p:nvPicPr>
          <p:cNvPr id="1030" name="Picture 6" descr="Image result for ImageNet">
            <a:extLst>
              <a:ext uri="{FF2B5EF4-FFF2-40B4-BE49-F238E27FC236}">
                <a16:creationId xmlns:a16="http://schemas.microsoft.com/office/drawing/2014/main" id="{F4E5EABC-D744-457A-9546-9955651406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956" y="2429539"/>
            <a:ext cx="4036023" cy="3939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16B9BC4-403C-415D-9A3A-151D77523A54}"/>
              </a:ext>
            </a:extLst>
          </p:cNvPr>
          <p:cNvSpPr txBox="1"/>
          <p:nvPr/>
        </p:nvSpPr>
        <p:spPr>
          <a:xfrm>
            <a:off x="265814" y="2060207"/>
            <a:ext cx="3483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ImageNet (14 </a:t>
            </a:r>
            <a:r>
              <a:rPr lang="ru-RU" b="1" dirty="0"/>
              <a:t>млн изображений)</a:t>
            </a:r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CE95C26C-8735-4850-9B41-399806EC3BA9}"/>
              </a:ext>
            </a:extLst>
          </p:cNvPr>
          <p:cNvSpPr txBox="1"/>
          <p:nvPr/>
        </p:nvSpPr>
        <p:spPr>
          <a:xfrm>
            <a:off x="7294076" y="-27290"/>
            <a:ext cx="4752968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4500" dirty="0">
                <a:solidFill>
                  <a:srgbClr val="FF0000"/>
                </a:solidFill>
              </a:rPr>
              <a:t>Знать нужно всем!</a:t>
            </a:r>
          </a:p>
        </p:txBody>
      </p:sp>
    </p:spTree>
    <p:extLst>
      <p:ext uri="{BB962C8B-B14F-4D97-AF65-F5344CB8AC3E}">
        <p14:creationId xmlns:p14="http://schemas.microsoft.com/office/powerpoint/2010/main" val="37012875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55CC33-877F-4689-B5C2-74763E07F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Зоопарк </a:t>
            </a:r>
            <a:r>
              <a:rPr lang="en-US" dirty="0"/>
              <a:t>pre-trained </a:t>
            </a:r>
            <a:r>
              <a:rPr lang="ru-RU" dirty="0"/>
              <a:t>моделей</a:t>
            </a:r>
          </a:p>
        </p:txBody>
      </p:sp>
      <p:pic>
        <p:nvPicPr>
          <p:cNvPr id="5122" name="Picture 2" descr="Image result for Models Zoo">
            <a:extLst>
              <a:ext uri="{FF2B5EF4-FFF2-40B4-BE49-F238E27FC236}">
                <a16:creationId xmlns:a16="http://schemas.microsoft.com/office/drawing/2014/main" id="{A4F3D109-8EBE-44AB-BBC7-D5D416392D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419" y="2045587"/>
            <a:ext cx="5482191" cy="3654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s://cdn-images-1.medium.com/max/800/1*z30auT4ipTMtFQ0g2cZgyA.png">
            <a:extLst>
              <a:ext uri="{FF2B5EF4-FFF2-40B4-BE49-F238E27FC236}">
                <a16:creationId xmlns:a16="http://schemas.microsoft.com/office/drawing/2014/main" id="{62EAA3C6-DDC9-41D0-A303-74C8D738CC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3391" y="2045587"/>
            <a:ext cx="6088609" cy="3654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91064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0126B-EE05-4C5B-9386-13867E5A3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Какие могут быть ситуации</a:t>
            </a:r>
            <a:r>
              <a:rPr lang="en-US" dirty="0"/>
              <a:t>?</a:t>
            </a:r>
            <a:endParaRPr lang="ru-RU" dirty="0"/>
          </a:p>
        </p:txBody>
      </p:sp>
      <p:pic>
        <p:nvPicPr>
          <p:cNvPr id="2050" name="Picture 2" descr="https://cdn-images-1.medium.com/max/600/1*7ZD-u-h8hFPuN2PYJvLMBw.png">
            <a:extLst>
              <a:ext uri="{FF2B5EF4-FFF2-40B4-BE49-F238E27FC236}">
                <a16:creationId xmlns:a16="http://schemas.microsoft.com/office/drawing/2014/main" id="{D84BE315-3BEF-4A39-B159-3AB7B05D6C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5891" y="1690689"/>
            <a:ext cx="5151392" cy="456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cdn-images-1.medium.com/max/600/1*heOde2iTazjgrF7YzvOFyQ.png">
            <a:extLst>
              <a:ext uri="{FF2B5EF4-FFF2-40B4-BE49-F238E27FC236}">
                <a16:creationId xmlns:a16="http://schemas.microsoft.com/office/drawing/2014/main" id="{02F08494-5E12-4AAF-8A80-58E108939D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717" y="1512346"/>
            <a:ext cx="5413618" cy="4980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22715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3" name="Picture 2" descr="https://cdn-images-1.medium.com/max/2560/1*ZCXqy5c-MwRzJlo7rYPyRQ.png">
            <a:extLst>
              <a:ext uri="{FF2B5EF4-FFF2-40B4-BE49-F238E27FC236}">
                <a16:creationId xmlns:a16="http://schemas.microsoft.com/office/drawing/2014/main" id="{6CBDBF46-8CE5-41AF-828B-2EBF7AA0B54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3467" y="1387299"/>
            <a:ext cx="10905066" cy="4062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1B80727-3FBC-4123-B630-835EF0AAA803}"/>
              </a:ext>
            </a:extLst>
          </p:cNvPr>
          <p:cNvSpPr/>
          <p:nvPr/>
        </p:nvSpPr>
        <p:spPr>
          <a:xfrm>
            <a:off x="4890978" y="1977656"/>
            <a:ext cx="2562446" cy="200955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52B6192-3287-48BA-B4E1-6F06E7D425EC}"/>
              </a:ext>
            </a:extLst>
          </p:cNvPr>
          <p:cNvSpPr/>
          <p:nvPr/>
        </p:nvSpPr>
        <p:spPr>
          <a:xfrm>
            <a:off x="10710529" y="1977656"/>
            <a:ext cx="719471" cy="200955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C8BA05E-3E4E-4CDA-8C89-CF12D61B189D}"/>
              </a:ext>
            </a:extLst>
          </p:cNvPr>
          <p:cNvSpPr/>
          <p:nvPr/>
        </p:nvSpPr>
        <p:spPr>
          <a:xfrm>
            <a:off x="1495648" y="1977656"/>
            <a:ext cx="3395329" cy="200955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02326DD-388D-4C9E-B983-BBB8713A6223}"/>
              </a:ext>
            </a:extLst>
          </p:cNvPr>
          <p:cNvSpPr/>
          <p:nvPr/>
        </p:nvSpPr>
        <p:spPr>
          <a:xfrm>
            <a:off x="7456976" y="1981194"/>
            <a:ext cx="3239375" cy="200955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4AE193-37C4-44AE-98DB-9DCBEC452023}"/>
              </a:ext>
            </a:extLst>
          </p:cNvPr>
          <p:cNvSpPr txBox="1"/>
          <p:nvPr/>
        </p:nvSpPr>
        <p:spPr>
          <a:xfrm>
            <a:off x="2711303" y="1503128"/>
            <a:ext cx="7977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Freeze</a:t>
            </a:r>
            <a:endParaRPr lang="ru-RU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9A39811-98FC-48DF-A52A-69B1903CDC80}"/>
              </a:ext>
            </a:extLst>
          </p:cNvPr>
          <p:cNvSpPr txBox="1"/>
          <p:nvPr/>
        </p:nvSpPr>
        <p:spPr>
          <a:xfrm>
            <a:off x="5265863" y="1303240"/>
            <a:ext cx="18126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Low learning rate</a:t>
            </a:r>
          </a:p>
          <a:p>
            <a:r>
              <a:rPr lang="en-US" dirty="0"/>
              <a:t>0.01</a:t>
            </a:r>
            <a:endParaRPr lang="ru-RU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3894CE1-436A-4011-B10A-9A15B5B8E2E1}"/>
              </a:ext>
            </a:extLst>
          </p:cNvPr>
          <p:cNvSpPr txBox="1"/>
          <p:nvPr/>
        </p:nvSpPr>
        <p:spPr>
          <a:xfrm>
            <a:off x="7965493" y="1298150"/>
            <a:ext cx="22223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Medium learning rate</a:t>
            </a:r>
          </a:p>
          <a:p>
            <a:r>
              <a:rPr lang="en-US" dirty="0"/>
              <a:t>0.1</a:t>
            </a:r>
            <a:endParaRPr lang="ru-RU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9EC2912-1A6F-445B-899B-8954C2696A31}"/>
              </a:ext>
            </a:extLst>
          </p:cNvPr>
          <p:cNvSpPr txBox="1"/>
          <p:nvPr/>
        </p:nvSpPr>
        <p:spPr>
          <a:xfrm>
            <a:off x="288547" y="1991827"/>
            <a:ext cx="10885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1000 + </a:t>
            </a:r>
            <a:endParaRPr lang="ru-RU" dirty="0"/>
          </a:p>
          <a:p>
            <a:r>
              <a:rPr lang="ru-RU" dirty="0"/>
              <a:t>картинок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FB7EB94-E8FB-482D-8069-2931EF644147}"/>
              </a:ext>
            </a:extLst>
          </p:cNvPr>
          <p:cNvSpPr txBox="1"/>
          <p:nvPr/>
        </p:nvSpPr>
        <p:spPr>
          <a:xfrm>
            <a:off x="2711303" y="4837814"/>
            <a:ext cx="55236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Если другое соотношение сторон, например, 100</a:t>
            </a:r>
            <a:r>
              <a:rPr lang="en-US" dirty="0"/>
              <a:t>x500 </a:t>
            </a:r>
          </a:p>
          <a:p>
            <a:r>
              <a:rPr lang="ru-RU" dirty="0"/>
              <a:t>Заменяете на 224</a:t>
            </a:r>
            <a:r>
              <a:rPr lang="en-US" dirty="0"/>
              <a:t>x224 </a:t>
            </a:r>
            <a:r>
              <a:rPr lang="ru-RU" dirty="0"/>
              <a:t>и все работает!</a:t>
            </a:r>
          </a:p>
        </p:txBody>
      </p:sp>
    </p:spTree>
    <p:extLst>
      <p:ext uri="{BB962C8B-B14F-4D97-AF65-F5344CB8AC3E}">
        <p14:creationId xmlns:p14="http://schemas.microsoft.com/office/powerpoint/2010/main" val="34166674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32BF38-AB82-4184-BB23-615332820C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Аугментации</a:t>
            </a:r>
          </a:p>
        </p:txBody>
      </p:sp>
      <p:pic>
        <p:nvPicPr>
          <p:cNvPr id="9218" name="Picture 2" descr="https://cdn-images-1.medium.com/max/800/1*_K0IrS-YZYOT7bGbeo8BSQ.png">
            <a:extLst>
              <a:ext uri="{FF2B5EF4-FFF2-40B4-BE49-F238E27FC236}">
                <a16:creationId xmlns:a16="http://schemas.microsoft.com/office/drawing/2014/main" id="{4FABF477-ADDC-4CF0-9F71-B419D405B7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0698" y="1456772"/>
            <a:ext cx="4892101" cy="4886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6FFBFF3-4761-4F3D-B47F-F842CB1EDBD4}"/>
              </a:ext>
            </a:extLst>
          </p:cNvPr>
          <p:cNvSpPr/>
          <p:nvPr/>
        </p:nvSpPr>
        <p:spPr>
          <a:xfrm>
            <a:off x="6305600" y="6308209"/>
            <a:ext cx="40890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medium-content-sans-serif-font"/>
                <a:hlinkClick r:id="rId3"/>
              </a:rPr>
              <a:t>https://github.com/albu/albumentations</a:t>
            </a:r>
            <a:r>
              <a:rPr lang="en-US" dirty="0">
                <a:latin typeface="medium-content-sans-serif-font"/>
              </a:rPr>
              <a:t>)</a:t>
            </a:r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655B7E-21E6-477B-8A5B-7EB492E6DC06}"/>
              </a:ext>
            </a:extLst>
          </p:cNvPr>
          <p:cNvSpPr txBox="1"/>
          <p:nvPr/>
        </p:nvSpPr>
        <p:spPr>
          <a:xfrm>
            <a:off x="838200" y="1850066"/>
            <a:ext cx="447743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Добавляет стохастического эффекта и разнообразия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Предотвращает переобучение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Библиотека </a:t>
            </a:r>
            <a:r>
              <a:rPr lang="en-US" dirty="0"/>
              <a:t>Albumentations</a:t>
            </a: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Без хороший аугментаций не выигрывают </a:t>
            </a:r>
            <a:r>
              <a:rPr lang="en-US" dirty="0"/>
              <a:t>Kaggle </a:t>
            </a:r>
            <a:r>
              <a:rPr lang="ru-RU" dirty="0"/>
              <a:t>соревнования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Аугментации на тесте (усреднение прогноза)</a:t>
            </a:r>
          </a:p>
        </p:txBody>
      </p:sp>
      <p:sp>
        <p:nvSpPr>
          <p:cNvPr id="6" name="TextBox 2">
            <a:extLst>
              <a:ext uri="{FF2B5EF4-FFF2-40B4-BE49-F238E27FC236}">
                <a16:creationId xmlns:a16="http://schemas.microsoft.com/office/drawing/2014/main" id="{CE95C26C-8735-4850-9B41-399806EC3BA9}"/>
              </a:ext>
            </a:extLst>
          </p:cNvPr>
          <p:cNvSpPr txBox="1"/>
          <p:nvPr/>
        </p:nvSpPr>
        <p:spPr>
          <a:xfrm>
            <a:off x="7155047" y="243076"/>
            <a:ext cx="4752968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4500" dirty="0">
                <a:solidFill>
                  <a:srgbClr val="FF0000"/>
                </a:solidFill>
              </a:rPr>
              <a:t>Знать нужно всем!</a:t>
            </a:r>
          </a:p>
        </p:txBody>
      </p:sp>
    </p:spTree>
    <p:extLst>
      <p:ext uri="{BB962C8B-B14F-4D97-AF65-F5344CB8AC3E}">
        <p14:creationId xmlns:p14="http://schemas.microsoft.com/office/powerpoint/2010/main" val="32833808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32BF38-AB82-4184-BB23-615332820C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Аугментации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3D0C1A4-1AC1-469C-9F4E-894CE81C27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2736" y="3143252"/>
            <a:ext cx="3824177" cy="16669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2C7062D-42B7-4187-A08F-F54DCA1923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9442" y="1409527"/>
            <a:ext cx="1250766" cy="1703552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CFD84EF-FB85-4E8C-9662-91BCDD4039A8}"/>
              </a:ext>
            </a:extLst>
          </p:cNvPr>
          <p:cNvCxnSpPr/>
          <p:nvPr/>
        </p:nvCxnSpPr>
        <p:spPr>
          <a:xfrm>
            <a:off x="4780943" y="4651995"/>
            <a:ext cx="0" cy="95693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624F638-FA16-41E4-BEA5-2D268F4DCE4A}"/>
              </a:ext>
            </a:extLst>
          </p:cNvPr>
          <p:cNvCxnSpPr/>
          <p:nvPr/>
        </p:nvCxnSpPr>
        <p:spPr>
          <a:xfrm>
            <a:off x="5978874" y="4632992"/>
            <a:ext cx="0" cy="95693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210578F-3568-4C2E-A9A3-120988CE5105}"/>
              </a:ext>
            </a:extLst>
          </p:cNvPr>
          <p:cNvCxnSpPr/>
          <p:nvPr/>
        </p:nvCxnSpPr>
        <p:spPr>
          <a:xfrm>
            <a:off x="7293772" y="4632992"/>
            <a:ext cx="0" cy="95693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5AB49C2-F295-4010-80EB-9602D7B9006B}"/>
              </a:ext>
            </a:extLst>
          </p:cNvPr>
          <p:cNvSpPr txBox="1"/>
          <p:nvPr/>
        </p:nvSpPr>
        <p:spPr>
          <a:xfrm>
            <a:off x="5273749" y="1127052"/>
            <a:ext cx="1538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Пример в </a:t>
            </a:r>
            <a:r>
              <a:rPr lang="en-US" dirty="0"/>
              <a:t>test</a:t>
            </a:r>
            <a:endParaRPr lang="ru-RU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3D9A8F9-3132-4FF6-851D-C0A48354187A}"/>
              </a:ext>
            </a:extLst>
          </p:cNvPr>
          <p:cNvSpPr txBox="1"/>
          <p:nvPr/>
        </p:nvSpPr>
        <p:spPr>
          <a:xfrm>
            <a:off x="3668192" y="5024897"/>
            <a:ext cx="1165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Прогноз 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4BE0929-1B3D-40BE-961B-599986F9E017}"/>
              </a:ext>
            </a:extLst>
          </p:cNvPr>
          <p:cNvSpPr txBox="1"/>
          <p:nvPr/>
        </p:nvSpPr>
        <p:spPr>
          <a:xfrm>
            <a:off x="4850009" y="5024897"/>
            <a:ext cx="1165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Прогноз 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512FD0B-3098-480F-A2B3-AA7BC943BE8A}"/>
              </a:ext>
            </a:extLst>
          </p:cNvPr>
          <p:cNvSpPr txBox="1"/>
          <p:nvPr/>
        </p:nvSpPr>
        <p:spPr>
          <a:xfrm>
            <a:off x="6147182" y="5024897"/>
            <a:ext cx="1165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Прогноз 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B4E10CB-3007-409B-BE70-0672D108050A}"/>
              </a:ext>
            </a:extLst>
          </p:cNvPr>
          <p:cNvSpPr txBox="1"/>
          <p:nvPr/>
        </p:nvSpPr>
        <p:spPr>
          <a:xfrm>
            <a:off x="3987209" y="5712679"/>
            <a:ext cx="1053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p1 = 0.88</a:t>
            </a:r>
            <a:endParaRPr lang="ru-RU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E0FA804-E004-435A-B663-777B2EC224F3}"/>
              </a:ext>
            </a:extLst>
          </p:cNvPr>
          <p:cNvSpPr txBox="1"/>
          <p:nvPr/>
        </p:nvSpPr>
        <p:spPr>
          <a:xfrm>
            <a:off x="5358621" y="5705041"/>
            <a:ext cx="1053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p2 = 0.90</a:t>
            </a:r>
            <a:endParaRPr lang="ru-RU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C2223FB-D718-4E5A-B3C9-A5B61D2AD494}"/>
              </a:ext>
            </a:extLst>
          </p:cNvPr>
          <p:cNvSpPr txBox="1"/>
          <p:nvPr/>
        </p:nvSpPr>
        <p:spPr>
          <a:xfrm>
            <a:off x="6730034" y="5688205"/>
            <a:ext cx="1053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p3 = 0.81</a:t>
            </a:r>
            <a:endParaRPr lang="ru-RU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62FD944-5F10-4CBD-8F30-11B29632C126}"/>
              </a:ext>
            </a:extLst>
          </p:cNvPr>
          <p:cNvSpPr txBox="1"/>
          <p:nvPr/>
        </p:nvSpPr>
        <p:spPr>
          <a:xfrm>
            <a:off x="4597101" y="6057537"/>
            <a:ext cx="279544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200" dirty="0"/>
              <a:t>Усредняем прогнозы!</a:t>
            </a:r>
          </a:p>
        </p:txBody>
      </p:sp>
    </p:spTree>
    <p:extLst>
      <p:ext uri="{BB962C8B-B14F-4D97-AF65-F5344CB8AC3E}">
        <p14:creationId xmlns:p14="http://schemas.microsoft.com/office/powerpoint/2010/main" val="957209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8" grpId="0"/>
      <p:bldP spid="19" grpId="0"/>
      <p:bldP spid="16" grpId="0"/>
      <p:bldP spid="21" grpId="0"/>
      <p:bldP spid="22" grpId="0"/>
      <p:bldP spid="17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</TotalTime>
  <Words>557</Words>
  <Application>Microsoft Office PowerPoint</Application>
  <PresentationFormat>Widescreen</PresentationFormat>
  <Paragraphs>98</Paragraphs>
  <Slides>20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Calibri</vt:lpstr>
      <vt:lpstr>Calibri Light</vt:lpstr>
      <vt:lpstr>medium-content-sans-serif-font</vt:lpstr>
      <vt:lpstr>Office Theme</vt:lpstr>
      <vt:lpstr>Kaggle Inclass</vt:lpstr>
      <vt:lpstr>Понимание датасета</vt:lpstr>
      <vt:lpstr>Чек-лист</vt:lpstr>
      <vt:lpstr>Используйте Transfer Learning</vt:lpstr>
      <vt:lpstr>Зоопарк pre-trained моделей</vt:lpstr>
      <vt:lpstr>Какие могут быть ситуации?</vt:lpstr>
      <vt:lpstr>PowerPoint Presentation</vt:lpstr>
      <vt:lpstr>Аугментации</vt:lpstr>
      <vt:lpstr>Аугментации</vt:lpstr>
      <vt:lpstr>Кривые обучения</vt:lpstr>
      <vt:lpstr>Кривые обучения</vt:lpstr>
      <vt:lpstr>Tensorboard</vt:lpstr>
      <vt:lpstr>Starting Learning Rate</vt:lpstr>
      <vt:lpstr>Learning rate annealing</vt:lpstr>
      <vt:lpstr>Cyclic learning rate</vt:lpstr>
      <vt:lpstr>Cyclic learning rate</vt:lpstr>
      <vt:lpstr>Соберем ансамбль!</vt:lpstr>
      <vt:lpstr>Анализируйте ошибки</vt:lpstr>
      <vt:lpstr>Semi-supervised learning</vt:lpstr>
      <vt:lpstr>Semi-supervised learning  Pseudo labeling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Kaggle Inclass</dc:title>
  <dc:creator>Abdurakipov, Sergey</dc:creator>
  <cp:lastModifiedBy>Abdurakipov, Sergey</cp:lastModifiedBy>
  <cp:revision>60</cp:revision>
  <dcterms:created xsi:type="dcterms:W3CDTF">2019-06-14T20:46:59Z</dcterms:created>
  <dcterms:modified xsi:type="dcterms:W3CDTF">2020-02-22T18:45:09Z</dcterms:modified>
</cp:coreProperties>
</file>